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3" r:id="rId12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CC00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94178" autoAdjust="0"/>
  </p:normalViewPr>
  <p:slideViewPr>
    <p:cSldViewPr snapToGrid="0" snapToObjects="1">
      <p:cViewPr varScale="1">
        <p:scale>
          <a:sx n="68" d="100"/>
          <a:sy n="68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F233-8A86-41ED-B06D-53907D622101}" type="datetimeFigureOut">
              <a:rPr kumimoji="1" lang="ja-JP" altLang="en-US" smtClean="0"/>
              <a:t>2017/2/4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7BF8-4D5D-4065-B356-FB333369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0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F70-829E-459E-AA3E-D842A89A231A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7846"/>
            <a:ext cx="6400800" cy="1314055"/>
          </a:xfrm>
        </p:spPr>
        <p:txBody>
          <a:bodyPr>
            <a:normAutofit/>
          </a:bodyPr>
          <a:lstStyle/>
          <a:p>
            <a:r>
              <a:rPr lang="ja-JP" altLang="en-US" sz="2800" smtClean="0">
                <a:solidFill>
                  <a:schemeClr val="tx2">
                    <a:lumMod val="75000"/>
                  </a:schemeClr>
                </a:solidFill>
              </a:rPr>
              <a:t>マスター サブタイトルの書式設定</a:t>
            </a:r>
            <a:endParaRPr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43406" y="0"/>
            <a:ext cx="2016000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ki_ill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0210" y="98223"/>
            <a:ext cx="1076343" cy="1277504"/>
          </a:xfrm>
          <a:prstGeom prst="rect">
            <a:avLst/>
          </a:prstGeom>
        </p:spPr>
      </p:pic>
      <p:sp>
        <p:nvSpPr>
          <p:cNvPr id="12" name="タイトル 1"/>
          <p:cNvSpPr>
            <a:spLocks noGrp="1"/>
          </p:cNvSpPr>
          <p:nvPr>
            <p:ph type="ctrTitle"/>
          </p:nvPr>
        </p:nvSpPr>
        <p:spPr>
          <a:xfrm>
            <a:off x="685800" y="1636713"/>
            <a:ext cx="7772400" cy="2387600"/>
          </a:xfrm>
          <a:solidFill>
            <a:schemeClr val="bg1"/>
          </a:solidFill>
          <a:ln w="22225">
            <a:solidFill>
              <a:schemeClr val="accent1"/>
            </a:solidFill>
          </a:ln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11" name="図 10" descr="ma_ill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0024" y="155375"/>
            <a:ext cx="966619" cy="11860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666" y="4461738"/>
            <a:ext cx="928267" cy="10862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FD1-E202-4AF0-9B3A-E8568B8AC388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33450"/>
            <a:ext cx="2057400" cy="49641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33450"/>
            <a:ext cx="6019800" cy="4964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7F46-AA9C-4AAF-8984-7D93044F529F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225" y="939156"/>
            <a:ext cx="8229600" cy="9669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96225"/>
            <a:ext cx="8229600" cy="4140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182692"/>
            <a:ext cx="2133600" cy="365125"/>
          </a:xfrm>
        </p:spPr>
        <p:txBody>
          <a:bodyPr/>
          <a:lstStyle/>
          <a:p>
            <a:fld id="{1EEEDB21-170F-4576-9E94-B336B17A12F8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182692"/>
            <a:ext cx="2895600" cy="365125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182692"/>
            <a:ext cx="2133600" cy="365125"/>
          </a:xfrm>
        </p:spPr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9D39-7A54-4766-8710-63EEE81AFC03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58887"/>
            <a:ext cx="4038600" cy="35224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58886"/>
            <a:ext cx="4038600" cy="35224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862C-33C7-4096-9910-A78AAF9CA87F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886"/>
            <a:ext cx="8229600" cy="88989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209555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819323"/>
            <a:ext cx="4040188" cy="30990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2095551"/>
            <a:ext cx="4041775" cy="6181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 hasCustomPrompt="1"/>
          </p:nvPr>
        </p:nvSpPr>
        <p:spPr>
          <a:xfrm>
            <a:off x="4645025" y="2797714"/>
            <a:ext cx="4041775" cy="31206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DF35-D351-4B8C-B919-BC085887FB3A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13E-F0B5-4021-9DDA-671292599066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53A-6B5C-4CB9-98C3-9B9260A06F65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054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054100"/>
            <a:ext cx="5111750" cy="47752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362201"/>
            <a:ext cx="3008313" cy="346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56F9-BDCF-41B2-A0AE-2E9BD235BAE3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971549"/>
            <a:ext cx="5486400" cy="3527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D30F-04A2-478F-BCA4-CA3B1642A2C6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021436"/>
            <a:ext cx="2895600" cy="365125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158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2493592"/>
            <a:ext cx="8229600" cy="327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0023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5A9D-E1EF-4037-8E39-F1F2E5E8D367}" type="datetime1">
              <a:rPr lang="ja-JP" altLang="en-US" smtClean="0"/>
              <a:t>2017/2/4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0023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0023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87755-DB9F-4017-8639-A634B3E9B76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7689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 rot="10800000">
            <a:off x="0" y="762430"/>
            <a:ext cx="9144000" cy="158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86" y="107462"/>
            <a:ext cx="3037417" cy="470212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6562400"/>
            <a:ext cx="9144000" cy="28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215608" y="6604049"/>
            <a:ext cx="292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chemeClr val="bg1"/>
                </a:solidFill>
              </a:rPr>
              <a:t>Corporate Responsibility, Pfizer Japan Inc.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pic>
        <p:nvPicPr>
          <p:cNvPr id="14" name="コンテンツ プレースホルダ 4" descr="ma+ki_ill6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9601" r="-19601"/>
          <a:stretch>
            <a:fillRect/>
          </a:stretch>
        </p:blipFill>
        <p:spPr>
          <a:xfrm>
            <a:off x="7108506" y="28640"/>
            <a:ext cx="1348177" cy="7109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784807" y="5281796"/>
            <a:ext cx="5878286" cy="844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en-US" altLang="ja-JP" sz="2400" dirty="0" smtClean="0"/>
              <a:t>VHO-net</a:t>
            </a:r>
            <a:r>
              <a:rPr kumimoji="1" lang="ja-JP" altLang="en-US" sz="2400" dirty="0" smtClean="0"/>
              <a:t>事務局</a:t>
            </a:r>
            <a:endParaRPr kumimoji="1" lang="en-US" altLang="ja-JP" sz="2400" dirty="0" smtClean="0"/>
          </a:p>
          <a:p>
            <a:pPr marL="0" indent="0" algn="ctr">
              <a:buNone/>
            </a:pPr>
            <a:r>
              <a:rPr lang="en-US" altLang="ja-JP" sz="2400" dirty="0" smtClean="0"/>
              <a:t>2017/02/05</a:t>
            </a:r>
            <a:endParaRPr kumimoji="1" lang="ja-JP" altLang="en-US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216698" y="2982689"/>
            <a:ext cx="4860922" cy="1901599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１．地域学習会の準備～報告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．運営委員会の準備～報告</a:t>
            </a:r>
            <a: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033814" y="1887194"/>
            <a:ext cx="5014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各種手続き方法について</a:t>
            </a:r>
            <a:endParaRPr lang="ja-JP" altLang="en-US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4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343" y="1996225"/>
            <a:ext cx="8458199" cy="414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（８）学習会開催後　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８、参加者名簿（書式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6-A)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議事録（書式８）</a:t>
            </a:r>
            <a:endParaRPr kumimoji="1" lang="en-US" altLang="ja-JP" sz="20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に参加した「参加者名簿」と「議事録」を事務局へ提出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会議室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の「会議費の請求」は、交通費の請求書同様、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２週間以内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に行う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事前申請したシステムに報告をする必要があるため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10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２．運営委員会の準備～報告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（１）運営委員会の準備</a:t>
            </a:r>
            <a:endParaRPr kumimoji="1" lang="en-US" altLang="ja-JP" sz="24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日については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２週間前</a:t>
            </a:r>
            <a:r>
              <a:rPr lang="ja-JP" altLang="en-US" sz="2400" u="sng" dirty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位まで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事務局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へメールで連絡する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特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に、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地域世話人、運営委員に</a:t>
            </a:r>
            <a:r>
              <a:rPr lang="en-US" altLang="ja-JP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HCP,GO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がいる地域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は、早めに事務局へ連絡をいれる（事前手続きが必要なため）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会議室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の「会議費の請求」は、交通費の請求書同様、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２週間以内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に行う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運営委員会終了後は、「参加者名簿」「議事録」を提出する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事前申請したシステムに報告をする必要があるため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10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31" r="19693" b="5577"/>
          <a:stretch/>
        </p:blipFill>
        <p:spPr>
          <a:xfrm>
            <a:off x="-49425" y="-74309"/>
            <a:ext cx="9193425" cy="693230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380312" y="3326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北海道学習会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・北海道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04248" y="2564904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東北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青森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岩手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宮城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山形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28184" y="442404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関東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・東京　・千葉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・埼玉　・神奈川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・茨城　・群馬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・栃木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山梨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27984" y="2780928"/>
            <a:ext cx="12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北陸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・富山　・石川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・福井　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新潟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7984" y="522920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東海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・静岡　・愛知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・三重　・岐阜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長野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64960" y="3277433"/>
            <a:ext cx="1391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・大阪　　・京都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・兵庫　　・滋賀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・奈良　　・和歌山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島根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鳥取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71800" y="5622339"/>
            <a:ext cx="1325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四国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・香川　　・高知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・徳島　　・愛媛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広島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岡山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53732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九州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・福岡　・佐賀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・大分　・長崎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・熊本　・宮崎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・鹿児島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山口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9752" y="198651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沖縄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・沖縄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0148" y="541883"/>
            <a:ext cx="3200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VHO-net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地域学習会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9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4225" y="2000364"/>
            <a:ext cx="8229600" cy="414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（１）学習会開催準備　</a:t>
            </a:r>
            <a:r>
              <a:rPr kumimoji="1" lang="ja-JP" altLang="en-US" sz="22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2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2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endParaRPr kumimoji="1" lang="en-US" altLang="ja-JP" sz="2200" dirty="0" smtClean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企画書に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基づいて準備を行う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日については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、事前に事務局へ連絡する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遅く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とも開催日の</a:t>
            </a:r>
            <a:r>
              <a:rPr lang="ja-JP" altLang="en-US" sz="28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２か月前位まで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に日程を調整、確認をする。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（２）会場（支援）</a:t>
            </a:r>
            <a:endParaRPr lang="en-US" altLang="ja-JP" sz="28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できる限り公共施設を優先して選定する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会場の上限は１回あたり</a:t>
            </a:r>
            <a:r>
              <a:rPr lang="ja-JP" altLang="en-US" sz="28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５万円以下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を基本とする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（会議室、プロジェクター、スクリーン代を含む）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★プロジェクターは事務局から大型、小型貸出できる</a:t>
            </a:r>
            <a:endParaRPr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0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96225"/>
            <a:ext cx="8229600" cy="4426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（３）宿泊を伴う場合（支援）　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endParaRPr kumimoji="1" lang="en-US" altLang="ja-JP" sz="24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拡大学習会などの場合で、宿泊を伴う場合は、内規で定める支援の上限金額（１泊朝食付き）を配慮して選定する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政令指定都市：</a:t>
            </a:r>
            <a:r>
              <a:rPr lang="en-US" altLang="ja-JP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8,000</a:t>
            </a:r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　それ以外：</a:t>
            </a:r>
            <a:r>
              <a:rPr lang="en-US" altLang="ja-JP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7,000</a:t>
            </a:r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lang="en-US" altLang="ja-JP" sz="2000" dirty="0" smtClean="0">
              <a:solidFill>
                <a:srgbClr val="CC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上限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を超えた額は自己負担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前泊、後泊については基本的に認めない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懇親会代、昼食代は自己負担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１日のみの学習会の場合で、会場まで時間がかかり、当日中に帰宅できない方、歩行などが難しい方は、</a:t>
            </a:r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１泊のみ認める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。事前にまずは運営委員に相談し、運営委員から事務局へ確認する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参加者の状況を考え、開始時間を遅くしたり、終了時間を早めることも検討する。尚、住居地によっては遅刻、早退も考慮する</a:t>
            </a:r>
            <a:endParaRPr lang="en-US" altLang="ja-JP" sz="20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8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76478"/>
            <a:ext cx="8131629" cy="4633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（４）地域学習会案内文作成　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８、開催のお知らせ（サンプル）</a:t>
            </a:r>
            <a:endParaRPr kumimoji="1" lang="en-US" altLang="ja-JP" sz="24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会場が決定したら、速やかに案内文を作成し、運営委員と事務局にメールする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遅く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とも開催日の</a:t>
            </a:r>
            <a:r>
              <a:rPr lang="ja-JP" altLang="en-US" sz="20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１か月前位まで</a:t>
            </a:r>
            <a:endParaRPr lang="en-US" altLang="ja-JP" sz="2000" u="sng" dirty="0" smtClean="0">
              <a:solidFill>
                <a:srgbClr val="CC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メンバーに案内状を送る前に、</a:t>
            </a:r>
            <a:r>
              <a:rPr kumimoji="1" lang="ja-JP" altLang="en-US" sz="20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開催の都度、事務局から最新のメンバー一覧表を入手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する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参加申込の締め切りは、開催前の</a:t>
            </a:r>
            <a:r>
              <a:rPr lang="ja-JP" altLang="en-US" sz="20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２週間前まで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とする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に、参加者の名前、団体名、役職名、連絡先に加え、</a:t>
            </a:r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会場までの往復の交通費、</a:t>
            </a:r>
            <a:r>
              <a:rPr lang="en-US" altLang="ja-JP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HCP/GO</a:t>
            </a:r>
            <a:r>
              <a:rPr lang="ja-JP" altLang="en-US" sz="20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チェック欄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を記載する項目を入れる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【HCP/GO】 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P.10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関係者等、公務員、みなし公務員の方は、該当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する箇所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にチェック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を記載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ください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r>
              <a:rPr lang="en-US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ja-JP" altLang="ja-JP" sz="1600" dirty="0">
              <a:solidFill>
                <a:srgbClr val="00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</a:t>
            </a:r>
            <a:r>
              <a:rPr lang="ja-JP" altLang="en-US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関係者等（職種：　　　　　　　）　　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</a:t>
            </a:r>
            <a:r>
              <a:rPr lang="ja-JP" altLang="en-US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公務員</a:t>
            </a:r>
            <a:r>
              <a:rPr lang="ja-JP" altLang="ja-JP" sz="1600" dirty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・みなし</a:t>
            </a:r>
            <a:r>
              <a:rPr lang="ja-JP" altLang="ja-JP" sz="1600" dirty="0" smtClean="0">
                <a:solidFill>
                  <a:srgbClr val="00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公務員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9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（５）参加者名簿作成　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８、参加者名簿（書式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6-A,B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000" dirty="0" smtClean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参加者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名簿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を作成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遅くとも開催の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１０日前頃まで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に、事務局に提出する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参加者に</a:t>
            </a:r>
            <a:r>
              <a:rPr kumimoji="1" lang="en-US" altLang="ja-JP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HCP</a:t>
            </a:r>
            <a:r>
              <a:rPr kumimoji="1" lang="ja-JP" altLang="en-US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en-US" altLang="ja-JP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GO</a:t>
            </a:r>
            <a:r>
              <a:rPr kumimoji="1" lang="ja-JP" altLang="en-US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がいる場合は、</a:t>
            </a:r>
            <a:r>
              <a:rPr lang="ja-JP" altLang="en-US" sz="2400" u="sng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該当者に○を記入する</a:t>
            </a:r>
            <a:endParaRPr lang="en-US" altLang="ja-JP" sz="2400" u="sng" dirty="0" smtClean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★ヘルスケア関連団体の方に交通費等を支払う場合は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事前申請手続きが不要ですが、学習会参加者の中に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一人でも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HCP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（医療関係者等）と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GO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（公務に従事する方）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がいる場合、事前の手続きが必要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システム上で手続きするため、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承認まで数日間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かかる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50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3436" y="2060088"/>
            <a:ext cx="278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事務局提出用　（書式６－</a:t>
            </a:r>
            <a:r>
              <a:rPr kumimoji="1" lang="en-US" altLang="ja-JP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1" lang="ja-JP" altLang="en-US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1600" dirty="0">
              <a:solidFill>
                <a:srgbClr val="CC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6" y="2513242"/>
            <a:ext cx="74771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円/楕円 5"/>
          <p:cNvSpPr/>
          <p:nvPr/>
        </p:nvSpPr>
        <p:spPr>
          <a:xfrm>
            <a:off x="5780314" y="2246797"/>
            <a:ext cx="1088572" cy="170471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6324600" y="1665517"/>
            <a:ext cx="2514600" cy="690140"/>
          </a:xfrm>
          <a:prstGeom prst="wedgeEllipseCallout">
            <a:avLst>
              <a:gd name="adj1" fmla="val -41179"/>
              <a:gd name="adj2" fmla="val 609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社内の事前手続きでは、ここが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重要</a:t>
            </a:r>
            <a:endParaRPr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6" y="4912189"/>
            <a:ext cx="70389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833435" y="4498499"/>
            <a:ext cx="278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学習会配布用　（書式６－</a:t>
            </a:r>
            <a:r>
              <a:rPr kumimoji="1" lang="en-US" altLang="ja-JP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1" lang="ja-JP" altLang="en-US" sz="1600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1600" dirty="0">
              <a:solidFill>
                <a:srgbClr val="CC00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4352924" y="4114800"/>
            <a:ext cx="2994934" cy="631371"/>
          </a:xfrm>
          <a:prstGeom prst="wedgeEllipseCallout">
            <a:avLst>
              <a:gd name="adj1" fmla="val -22287"/>
              <a:gd name="adj2" fmla="val 780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学習会では、不要な情報は出さない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5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（６）備品・物品申請書　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★地域学習会　備品・物品申請書（書式５）</a:t>
            </a:r>
            <a:endParaRPr kumimoji="1" lang="en-US" altLang="ja-JP" sz="24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事務局宛に、「地域学習会　備品・物品申請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書」を提出する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プロジェクター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交通費請求用紙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返信用封筒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「交通費等の精算について」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VHO-net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三つ折りパンフレット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VHO-net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概要・会則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ピアサポート５か条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その他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5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１．地域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学習会の準備～報告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（７）講師を依頼する場合　</a:t>
            </a:r>
            <a:r>
              <a:rPr lang="ja-JP" altLang="en-US" sz="20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★内規</a:t>
            </a:r>
            <a:r>
              <a:rPr lang="en-US" altLang="ja-JP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P.</a:t>
            </a:r>
            <a:r>
              <a:rPr lang="ja-JP" altLang="en-US" sz="20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endParaRPr lang="en-US" altLang="ja-JP" sz="200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事前に所定の手続きをおこなう（「業務委託契約書」、「源泉徴収票」等）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手続き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必要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なため、遅くとも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２週間前まで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に事務局へ連絡する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VHO-net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の会員には謝金を支払わない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VHO-net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以外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の方には</a:t>
            </a:r>
            <a:r>
              <a:rPr lang="ja-JP" altLang="en-US" sz="2400" u="sng" dirty="0" smtClean="0">
                <a:solidFill>
                  <a:srgbClr val="CC00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上限２万円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を支払う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7755-DB9F-4017-8639-A634B3E9B76A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28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4_水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プレゼンテーション1" id="{6EDB4369-7051-4398-9754-D647BE042B13}" vid="{E811F86B-5248-46D9-ADB0-7AD0A90DE71B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プレゼンテーション4_水色</Template>
  <TotalTime>375</TotalTime>
  <Words>277</Words>
  <Application>Microsoft Office PowerPoint</Application>
  <PresentationFormat>画面に合わせる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プレゼンテーション4_水色</vt:lpstr>
      <vt:lpstr>１．地域学習会の準備～報告 ２．運営委員会の準備～報告 </vt:lpstr>
      <vt:lpstr>PowerPoint プレゼンテーション</vt:lpstr>
      <vt:lpstr>１．地域学習会の準備～報告</vt:lpstr>
      <vt:lpstr>１．地域学習会の準備～報告</vt:lpstr>
      <vt:lpstr>１．地域学習会の準備～報告</vt:lpstr>
      <vt:lpstr>１．地域学習会の準備～報告</vt:lpstr>
      <vt:lpstr>１．地域学習会の準備～報告</vt:lpstr>
      <vt:lpstr>１．地域学習会の準備～報告</vt:lpstr>
      <vt:lpstr>１．地域学習会の準備～報告</vt:lpstr>
      <vt:lpstr>１．地域学習会の準備～報告</vt:lpstr>
      <vt:lpstr>２．運営委員会の準備～報告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KIJIMAC</dc:creator>
  <cp:lastModifiedBy>Murakami, Suzuka</cp:lastModifiedBy>
  <cp:revision>24</cp:revision>
  <cp:lastPrinted>2014-08-29T09:22:53Z</cp:lastPrinted>
  <dcterms:created xsi:type="dcterms:W3CDTF">2014-10-21T07:26:20Z</dcterms:created>
  <dcterms:modified xsi:type="dcterms:W3CDTF">2017-02-04T06:19:43Z</dcterms:modified>
</cp:coreProperties>
</file>